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64" r:id="rId2"/>
  </p:sldIdLst>
  <p:sldSz cx="13716000" cy="13716000"/>
  <p:notesSz cx="6888163" cy="100203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20" userDrawn="1">
          <p15:clr>
            <a:srgbClr val="A4A3A4"/>
          </p15:clr>
        </p15:guide>
        <p15:guide id="2" pos="4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48688"/>
    <a:srgbClr val="41C7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315B2C-D03E-4D3F-9980-F7277A3C5A9A}" v="14" dt="2023-02-19T15:55:47.2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48" autoAdjust="0"/>
    <p:restoredTop sz="94660" autoAdjust="0"/>
  </p:normalViewPr>
  <p:slideViewPr>
    <p:cSldViewPr snapToGrid="0">
      <p:cViewPr varScale="1">
        <p:scale>
          <a:sx n="62" d="100"/>
          <a:sy n="62" d="100"/>
        </p:scale>
        <p:origin x="2851" y="86"/>
      </p:cViewPr>
      <p:guideLst>
        <p:guide orient="horz" pos="4320"/>
        <p:guide pos="43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76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talie Iovita" userId="ce3a99db-650b-4348-a343-20f6ecda1b09" providerId="ADAL" clId="{C440B200-208F-4663-9902-D333B9C69EEB}"/>
    <pc:docChg chg="delSld modSld">
      <pc:chgData name="Vitalie Iovita" userId="ce3a99db-650b-4348-a343-20f6ecda1b09" providerId="ADAL" clId="{C440B200-208F-4663-9902-D333B9C69EEB}" dt="2022-08-08T13:44:06.089" v="10" actId="14100"/>
      <pc:docMkLst>
        <pc:docMk/>
      </pc:docMkLst>
      <pc:sldChg chg="del">
        <pc:chgData name="Vitalie Iovita" userId="ce3a99db-650b-4348-a343-20f6ecda1b09" providerId="ADAL" clId="{C440B200-208F-4663-9902-D333B9C69EEB}" dt="2022-08-08T12:45:36.507" v="0" actId="47"/>
        <pc:sldMkLst>
          <pc:docMk/>
          <pc:sldMk cId="4017667435" sldId="263"/>
        </pc:sldMkLst>
      </pc:sldChg>
      <pc:sldChg chg="modSp mod">
        <pc:chgData name="Vitalie Iovita" userId="ce3a99db-650b-4348-a343-20f6ecda1b09" providerId="ADAL" clId="{C440B200-208F-4663-9902-D333B9C69EEB}" dt="2022-08-08T13:44:06.089" v="10" actId="14100"/>
        <pc:sldMkLst>
          <pc:docMk/>
          <pc:sldMk cId="828445410" sldId="264"/>
        </pc:sldMkLst>
        <pc:graphicFrameChg chg="mod">
          <ac:chgData name="Vitalie Iovita" userId="ce3a99db-650b-4348-a343-20f6ecda1b09" providerId="ADAL" clId="{C440B200-208F-4663-9902-D333B9C69EEB}" dt="2022-08-08T13:44:06.089" v="10" actId="14100"/>
          <ac:graphicFrameMkLst>
            <pc:docMk/>
            <pc:sldMk cId="828445410" sldId="264"/>
            <ac:graphicFrameMk id="28" creationId="{89C786A3-8540-70AC-C538-B61AEB32D149}"/>
          </ac:graphicFrameMkLst>
        </pc:graphicFrameChg>
      </pc:sldChg>
    </pc:docChg>
  </pc:docChgLst>
  <pc:docChgLst>
    <pc:chgData name="Vitalie Iovita" userId="ce3a99db-650b-4348-a343-20f6ecda1b09" providerId="ADAL" clId="{79315B2C-D03E-4D3F-9980-F7277A3C5A9A}"/>
    <pc:docChg chg="undo custSel modSld">
      <pc:chgData name="Vitalie Iovita" userId="ce3a99db-650b-4348-a343-20f6ecda1b09" providerId="ADAL" clId="{79315B2C-D03E-4D3F-9980-F7277A3C5A9A}" dt="2023-02-19T15:59:03.189" v="75" actId="27918"/>
      <pc:docMkLst>
        <pc:docMk/>
      </pc:docMkLst>
      <pc:sldChg chg="addSp delSp modSp mod">
        <pc:chgData name="Vitalie Iovita" userId="ce3a99db-650b-4348-a343-20f6ecda1b09" providerId="ADAL" clId="{79315B2C-D03E-4D3F-9980-F7277A3C5A9A}" dt="2023-02-19T15:59:03.189" v="75" actId="27918"/>
        <pc:sldMkLst>
          <pc:docMk/>
          <pc:sldMk cId="828445410" sldId="264"/>
        </pc:sldMkLst>
        <pc:spChg chg="mod">
          <ac:chgData name="Vitalie Iovita" userId="ce3a99db-650b-4348-a343-20f6ecda1b09" providerId="ADAL" clId="{79315B2C-D03E-4D3F-9980-F7277A3C5A9A}" dt="2023-02-19T15:51:43.166" v="30" actId="6549"/>
          <ac:spMkLst>
            <pc:docMk/>
            <pc:sldMk cId="828445410" sldId="264"/>
            <ac:spMk id="24" creationId="{0D81CF44-5A3E-9C9E-B516-B92570753B14}"/>
          </ac:spMkLst>
        </pc:spChg>
        <pc:spChg chg="mod">
          <ac:chgData name="Vitalie Iovita" userId="ce3a99db-650b-4348-a343-20f6ecda1b09" providerId="ADAL" clId="{79315B2C-D03E-4D3F-9980-F7277A3C5A9A}" dt="2023-02-19T15:51:56.373" v="31" actId="1076"/>
          <ac:spMkLst>
            <pc:docMk/>
            <pc:sldMk cId="828445410" sldId="264"/>
            <ac:spMk id="25" creationId="{F4327F3A-148E-E7D7-6919-778472F6F1B1}"/>
          </ac:spMkLst>
        </pc:spChg>
        <pc:spChg chg="add del mod">
          <ac:chgData name="Vitalie Iovita" userId="ce3a99db-650b-4348-a343-20f6ecda1b09" providerId="ADAL" clId="{79315B2C-D03E-4D3F-9980-F7277A3C5A9A}" dt="2023-02-19T15:49:19.621" v="4" actId="478"/>
          <ac:spMkLst>
            <pc:docMk/>
            <pc:sldMk cId="828445410" sldId="264"/>
            <ac:spMk id="46" creationId="{E64C5E2E-9985-4925-B788-A996D895A759}"/>
          </ac:spMkLst>
        </pc:spChg>
        <pc:spChg chg="mod">
          <ac:chgData name="Vitalie Iovita" userId="ce3a99db-650b-4348-a343-20f6ecda1b09" providerId="ADAL" clId="{79315B2C-D03E-4D3F-9980-F7277A3C5A9A}" dt="2023-02-19T15:49:37.792" v="18" actId="20577"/>
          <ac:spMkLst>
            <pc:docMk/>
            <pc:sldMk cId="828445410" sldId="264"/>
            <ac:spMk id="48" creationId="{ECB730F0-0678-4158-8BED-41B511827768}"/>
          </ac:spMkLst>
        </pc:spChg>
        <pc:spChg chg="mod">
          <ac:chgData name="Vitalie Iovita" userId="ce3a99db-650b-4348-a343-20f6ecda1b09" providerId="ADAL" clId="{79315B2C-D03E-4D3F-9980-F7277A3C5A9A}" dt="2023-02-19T15:54:42.061" v="51" actId="20577"/>
          <ac:spMkLst>
            <pc:docMk/>
            <pc:sldMk cId="828445410" sldId="264"/>
            <ac:spMk id="54" creationId="{62CF24E6-D511-4374-A2EF-253F714E9E2A}"/>
          </ac:spMkLst>
        </pc:spChg>
        <pc:graphicFrameChg chg="mod">
          <ac:chgData name="Vitalie Iovita" userId="ce3a99db-650b-4348-a343-20f6ecda1b09" providerId="ADAL" clId="{79315B2C-D03E-4D3F-9980-F7277A3C5A9A}" dt="2023-02-19T15:53:31.071" v="43" actId="1076"/>
          <ac:graphicFrameMkLst>
            <pc:docMk/>
            <pc:sldMk cId="828445410" sldId="264"/>
            <ac:graphicFrameMk id="28" creationId="{89C786A3-8540-70AC-C538-B61AEB32D149}"/>
          </ac:graphicFrameMkLst>
        </pc:graphicFrameChg>
        <pc:graphicFrameChg chg="mod">
          <ac:chgData name="Vitalie Iovita" userId="ce3a99db-650b-4348-a343-20f6ecda1b09" providerId="ADAL" clId="{79315B2C-D03E-4D3F-9980-F7277A3C5A9A}" dt="2023-02-19T15:54:57.999" v="52"/>
          <ac:graphicFrameMkLst>
            <pc:docMk/>
            <pc:sldMk cId="828445410" sldId="264"/>
            <ac:graphicFrameMk id="60" creationId="{E700857C-2CED-4525-B6EA-8B11280C0DEE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616784825866791"/>
          <c:y val="0"/>
          <c:w val="0.49963566632924605"/>
          <c:h val="0.9402231085823484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Cheltuieli totale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7.872458730029834E-3"/>
                  <c:y val="3.19867418732885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828-4921-9639-8E32E9384898}"/>
                </c:ext>
              </c:extLst>
            </c:dLbl>
            <c:dLbl>
              <c:idx val="4"/>
              <c:layout>
                <c:manualLayout>
                  <c:x val="-1.1808688095044753E-2"/>
                  <c:y val="-6.07748095592504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777-4A68-9301-168D384D8F89}"/>
                </c:ext>
              </c:extLst>
            </c:dLbl>
            <c:dLbl>
              <c:idx val="9"/>
              <c:layout>
                <c:manualLayout>
                  <c:x val="-0.20074754264610081"/>
                  <c:y val="1.7896100758245082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300902109385024"/>
                      <c:h val="6.886745525319268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D777-4A68-9301-168D384D8F8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Ajutor material</c:v>
                </c:pt>
                <c:pt idx="1">
                  <c:v>Reparația drumurilor(fondul rutier)</c:v>
                </c:pt>
                <c:pt idx="2">
                  <c:v>Instituții de cultură, biblioteca, sport</c:v>
                </c:pt>
                <c:pt idx="3">
                  <c:v>Primărie și Consiliul Local</c:v>
                </c:pt>
                <c:pt idx="4">
                  <c:v>Grădiniță</c:v>
                </c:pt>
                <c:pt idx="5">
                  <c:v>Iluminatul stradal</c:v>
                </c:pt>
                <c:pt idx="6">
                  <c:v>Aprovizionare cu apă</c:v>
                </c:pt>
                <c:pt idx="7">
                  <c:v>Colectarea și distrugerea deșeurilor</c:v>
                </c:pt>
                <c:pt idx="8">
                  <c:v>Amenajarea teritoriului</c:v>
                </c:pt>
                <c:pt idx="9">
                  <c:v>Realizarea terenurilor</c:v>
                </c:pt>
              </c:strCache>
            </c:strRef>
          </c:cat>
          <c:val>
            <c:numRef>
              <c:f>Sheet1!$B$2:$B$11</c:f>
              <c:numCache>
                <c:formatCode>#,##0</c:formatCode>
                <c:ptCount val="10"/>
                <c:pt idx="0">
                  <c:v>102000</c:v>
                </c:pt>
                <c:pt idx="1">
                  <c:v>2343639.7999999998</c:v>
                </c:pt>
                <c:pt idx="2">
                  <c:v>2163542.4600000004</c:v>
                </c:pt>
                <c:pt idx="3">
                  <c:v>4795007.8999999994</c:v>
                </c:pt>
                <c:pt idx="4">
                  <c:v>16949569.949999999</c:v>
                </c:pt>
                <c:pt idx="5">
                  <c:v>646188.9</c:v>
                </c:pt>
                <c:pt idx="6">
                  <c:v>5045635.8099999996</c:v>
                </c:pt>
                <c:pt idx="7">
                  <c:v>627230</c:v>
                </c:pt>
                <c:pt idx="8">
                  <c:v>9694155.629999999</c:v>
                </c:pt>
                <c:pt idx="9">
                  <c:v>-83758.320000000007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BE-4114-A296-C3D015596D0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77883776"/>
        <c:axId val="177918336"/>
      </c:barChart>
      <c:catAx>
        <c:axId val="177883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7918336"/>
        <c:crosses val="autoZero"/>
        <c:auto val="1"/>
        <c:lblAlgn val="ctr"/>
        <c:lblOffset val="100"/>
        <c:noMultiLvlLbl val="0"/>
      </c:catAx>
      <c:valAx>
        <c:axId val="177918336"/>
        <c:scaling>
          <c:orientation val="minMax"/>
        </c:scaling>
        <c:delete val="1"/>
        <c:axPos val="b"/>
        <c:numFmt formatCode="#,##0" sourceLinked="1"/>
        <c:majorTickMark val="none"/>
        <c:minorTickMark val="none"/>
        <c:tickLblPos val="nextTo"/>
        <c:crossAx val="177883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1797305052043782"/>
          <c:y val="7.2200748055567185E-2"/>
          <c:w val="0.4928264140830369"/>
          <c:h val="0.855598503888865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Alte venituri</c:v>
                </c:pt>
                <c:pt idx="1">
                  <c:v>Încasări din arenda teren</c:v>
                </c:pt>
                <c:pt idx="2">
                  <c:v>Încasări din servicii APL</c:v>
                </c:pt>
                <c:pt idx="3">
                  <c:v>Încasări din taxe locale</c:v>
                </c:pt>
                <c:pt idx="4">
                  <c:v>Impozit funciar și imobiliar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1110836.8799999999</c:v>
                </c:pt>
                <c:pt idx="1">
                  <c:v>11710</c:v>
                </c:pt>
                <c:pt idx="2">
                  <c:v>36315.33</c:v>
                </c:pt>
                <c:pt idx="3">
                  <c:v>2176680.34</c:v>
                </c:pt>
                <c:pt idx="4">
                  <c:v>1401477.58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F6C-4011-9A84-3DA94CAC68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axId val="178533120"/>
        <c:axId val="178534656"/>
      </c:barChart>
      <c:catAx>
        <c:axId val="1785331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78534656"/>
        <c:crosses val="autoZero"/>
        <c:auto val="1"/>
        <c:lblAlgn val="ctr"/>
        <c:lblOffset val="100"/>
        <c:noMultiLvlLbl val="0"/>
      </c:catAx>
      <c:valAx>
        <c:axId val="178534656"/>
        <c:scaling>
          <c:orientation val="minMax"/>
        </c:scaling>
        <c:delete val="1"/>
        <c:axPos val="b"/>
        <c:numFmt formatCode="#,##0" sourceLinked="1"/>
        <c:majorTickMark val="none"/>
        <c:minorTickMark val="none"/>
        <c:tickLblPos val="nextTo"/>
        <c:crossAx val="178533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018344014553188"/>
          <c:y val="0.23712801830432947"/>
          <c:w val="0.41230266098717133"/>
          <c:h val="0.6622714208855758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Venituri</c:v>
                </c:pt>
              </c:strCache>
            </c:strRef>
          </c:tx>
          <c:explosion val="4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061-4E0A-ABAD-386A462A3D2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033-459E-AF9D-6E51477E0FD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A033-459E-AF9D-6E51477E0FD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A033-459E-AF9D-6E51477E0FD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6061-4E0A-ABAD-386A462A3D21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6061-4E0A-ABAD-386A462A3D21}"/>
              </c:ext>
            </c:extLst>
          </c:dPt>
          <c:dLbls>
            <c:dLbl>
              <c:idx val="0"/>
              <c:layout>
                <c:manualLayout>
                  <c:x val="9.6263414151166793E-2"/>
                  <c:y val="3.3763340396618532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5978263028828857"/>
                      <c:h val="0.2004420938314175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6061-4E0A-ABAD-386A462A3D21}"/>
                </c:ext>
              </c:extLst>
            </c:dLbl>
            <c:dLbl>
              <c:idx val="1"/>
              <c:layout>
                <c:manualLayout>
                  <c:x val="7.8832624754404307E-2"/>
                  <c:y val="3.758515085439772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318365779342748"/>
                      <c:h val="0.28831247105902374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A033-459E-AF9D-6E51477E0FD8}"/>
                </c:ext>
              </c:extLst>
            </c:dLbl>
            <c:dLbl>
              <c:idx val="2"/>
              <c:layout>
                <c:manualLayout>
                  <c:x val="-4.5463148235077314E-2"/>
                  <c:y val="3.704466680400247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033-459E-AF9D-6E51477E0FD8}"/>
                </c:ext>
              </c:extLst>
            </c:dLbl>
            <c:dLbl>
              <c:idx val="3"/>
              <c:layout>
                <c:manualLayout>
                  <c:x val="-0.16164712359418057"/>
                  <c:y val="0.2183662157490673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033-459E-AF9D-6E51477E0FD8}"/>
                </c:ext>
              </c:extLst>
            </c:dLbl>
            <c:dLbl>
              <c:idx val="4"/>
              <c:layout>
                <c:manualLayout>
                  <c:x val="-0.14842571241270736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796205804997272"/>
                      <c:h val="0.2640016666927194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9-6061-4E0A-ABAD-386A462A3D21}"/>
                </c:ext>
              </c:extLst>
            </c:dLbl>
            <c:dLbl>
              <c:idx val="5"/>
              <c:layout>
                <c:manualLayout>
                  <c:x val="6.9106231973490334E-2"/>
                  <c:y val="-2.254289030245706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061-4E0A-ABAD-386A462A3D2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Sheet1!$A$2:$A$7</c:f>
              <c:strCache>
                <c:ptCount val="6"/>
                <c:pt idx="0">
                  <c:v>impozit funciar</c:v>
                </c:pt>
                <c:pt idx="1">
                  <c:v>impozit imobiliar</c:v>
                </c:pt>
                <c:pt idx="2">
                  <c:v>taxe locale</c:v>
                </c:pt>
                <c:pt idx="3">
                  <c:v>servicii cu plată</c:v>
                </c:pt>
                <c:pt idx="4">
                  <c:v>arenda terenuri,  0,24%</c:v>
                </c:pt>
                <c:pt idx="5">
                  <c:v>alte venituri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354056.61</c:v>
                </c:pt>
                <c:pt idx="1">
                  <c:v>1047420.97</c:v>
                </c:pt>
                <c:pt idx="2">
                  <c:v>2176680.34</c:v>
                </c:pt>
                <c:pt idx="3">
                  <c:v>1110836.68</c:v>
                </c:pt>
                <c:pt idx="4">
                  <c:v>11710</c:v>
                </c:pt>
                <c:pt idx="5" formatCode="#,##0.0">
                  <c:v>36315.35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33-459E-AF9D-6E51477E0F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018344014553188"/>
          <c:y val="0.23712801830432947"/>
          <c:w val="0.41230266098717133"/>
          <c:h val="0.6622714208855758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Venituri total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FF8-40F0-97BE-EC83FCADCA7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FF8-40F0-97BE-EC83FCADCA74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C22-41FC-9658-8F3798FB463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BA21-45CE-A7E6-32F7D2C54A1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Transferuri de la Guvern</c:v>
                </c:pt>
                <c:pt idx="1">
                  <c:v>Venituri colectate local</c:v>
                </c:pt>
                <c:pt idx="2">
                  <c:v>Impozite pe venit</c:v>
                </c:pt>
                <c:pt idx="3">
                  <c:v>Transferuri de speciale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25697960.809999999</c:v>
                </c:pt>
                <c:pt idx="1">
                  <c:v>5214519.71</c:v>
                </c:pt>
                <c:pt idx="2">
                  <c:v>13114275.75</c:v>
                </c:pt>
                <c:pt idx="3">
                  <c:v>477500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E-CFF8-40F0-97BE-EC83FCADCA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25839835-6F95-480E-9257-B016EE2C7091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754188" y="1252538"/>
            <a:ext cx="33797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DD7CB98E-EC3E-4189-813D-BF84685A4F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4503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54188" y="1252538"/>
            <a:ext cx="3379787" cy="33813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D7CB98E-EC3E-4189-813D-BF84685A4F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200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244726"/>
            <a:ext cx="11658600" cy="4775200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7204076"/>
            <a:ext cx="10287000" cy="3311524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597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24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730250"/>
            <a:ext cx="2957513" cy="1162367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730250"/>
            <a:ext cx="8701088" cy="116236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736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29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3419479"/>
            <a:ext cx="11830050" cy="5705474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9178929"/>
            <a:ext cx="11830050" cy="3000374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/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013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3651250"/>
            <a:ext cx="58293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3651250"/>
            <a:ext cx="5829300" cy="87026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03379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730253"/>
            <a:ext cx="11830050" cy="265112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3362326"/>
            <a:ext cx="5802510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5010150"/>
            <a:ext cx="5802510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3362326"/>
            <a:ext cx="5831087" cy="164782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5010150"/>
            <a:ext cx="5831087" cy="73691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062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6788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5283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1974853"/>
            <a:ext cx="6943725" cy="9747250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6898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4400"/>
            <a:ext cx="4423767" cy="320040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1974853"/>
            <a:ext cx="6943725" cy="9747250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4114800"/>
            <a:ext cx="4423767" cy="7623176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70B97E-05FE-4B16-A557-75A33946204B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18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730253"/>
            <a:ext cx="11830050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3651250"/>
            <a:ext cx="11830050" cy="87026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70B97E-05FE-4B16-A557-75A33946204B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2712703"/>
            <a:ext cx="462915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2712703"/>
            <a:ext cx="3086100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2E810-2A03-49C2-8A5E-762CBFE70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687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chart" Target="../charts/chart1.xml"/><Relationship Id="rId7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image" Target="../media/image1.jpeg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906C6EF4-4CA8-4C33-B63F-06A526098A94}"/>
              </a:ext>
            </a:extLst>
          </p:cNvPr>
          <p:cNvSpPr txBox="1"/>
          <p:nvPr/>
        </p:nvSpPr>
        <p:spPr>
          <a:xfrm>
            <a:off x="137295" y="1985742"/>
            <a:ext cx="65507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o-RO" dirty="0"/>
              <a:t>Stimați cetățeni, la fel ca și familia Dumneavoastră, comunitatea noastră dispune de o sumă de bani – un </a:t>
            </a:r>
            <a:r>
              <a:rPr lang="ro-RO" b="1" dirty="0"/>
              <a:t>BUGET,</a:t>
            </a:r>
            <a:r>
              <a:rPr lang="ro-RO" dirty="0"/>
              <a:t> care este planificat și cheltuit pentru diverse necesități cum ar fi: salariile angajaților instituțiilor publice, încălzirea și iluminarea clădirilor, repararea drumurilor, iluminatul stradal, etc.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0B65F63-539D-44FB-9082-805D02C9F74F}"/>
              </a:ext>
            </a:extLst>
          </p:cNvPr>
          <p:cNvSpPr txBox="1"/>
          <p:nvPr/>
        </p:nvSpPr>
        <p:spPr>
          <a:xfrm>
            <a:off x="6826755" y="3801747"/>
            <a:ext cx="68689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b="1" dirty="0">
                <a:solidFill>
                  <a:schemeClr val="accent6">
                    <a:lumMod val="75000"/>
                  </a:schemeClr>
                </a:solidFill>
              </a:rPr>
              <a:t>Cheltuieli – 42283212,30 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</a:rPr>
              <a:t>lei</a:t>
            </a:r>
          </a:p>
        </p:txBody>
      </p:sp>
      <p:graphicFrame>
        <p:nvGraphicFramePr>
          <p:cNvPr id="27" name="Chart 26">
            <a:extLst>
              <a:ext uri="{FF2B5EF4-FFF2-40B4-BE49-F238E27FC236}">
                <a16:creationId xmlns:a16="http://schemas.microsoft.com/office/drawing/2014/main" id="{B5ECE007-AE5B-41A8-B731-2B250DFA9B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01185381"/>
              </p:ext>
            </p:extLst>
          </p:nvPr>
        </p:nvGraphicFramePr>
        <p:xfrm>
          <a:off x="7125829" y="4352749"/>
          <a:ext cx="6452876" cy="42215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C8C971AC-E4C2-4D9C-86C3-4927D48A2F61}"/>
              </a:ext>
            </a:extLst>
          </p:cNvPr>
          <p:cNvCxnSpPr>
            <a:cxnSpLocks/>
          </p:cNvCxnSpPr>
          <p:nvPr/>
        </p:nvCxnSpPr>
        <p:spPr>
          <a:xfrm>
            <a:off x="6984334" y="3632577"/>
            <a:ext cx="6731315" cy="535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0EDB0E60-86C5-4831-B38F-82B8991C1003}"/>
              </a:ext>
            </a:extLst>
          </p:cNvPr>
          <p:cNvSpPr/>
          <p:nvPr/>
        </p:nvSpPr>
        <p:spPr>
          <a:xfrm>
            <a:off x="0" y="12994790"/>
            <a:ext cx="6688017" cy="721210"/>
          </a:xfrm>
          <a:prstGeom prst="rect">
            <a:avLst/>
          </a:prstGeom>
          <a:solidFill>
            <a:srgbClr val="3486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dirty="0">
                <a:solidFill>
                  <a:schemeClr val="bg1"/>
                </a:solidFill>
              </a:rPr>
              <a:t>Elaborarea acestui materiale este dovada și angajamentul primăriei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ro-RO" sz="1200" dirty="0">
                <a:solidFill>
                  <a:schemeClr val="bg1"/>
                </a:solidFill>
              </a:rPr>
              <a:t> față de guvernarea transparentă și responsabilă.</a:t>
            </a:r>
            <a:endParaRPr lang="en-US" sz="12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DDF80385-6086-42DF-B498-B58389B85121}"/>
              </a:ext>
            </a:extLst>
          </p:cNvPr>
          <p:cNvSpPr txBox="1"/>
          <p:nvPr/>
        </p:nvSpPr>
        <p:spPr>
          <a:xfrm>
            <a:off x="4797418" y="129056"/>
            <a:ext cx="42095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/>
              <a:t>Primaria</a:t>
            </a:r>
            <a:r>
              <a:rPr lang="en-US" sz="2400" b="1" dirty="0"/>
              <a:t> </a:t>
            </a:r>
            <a:r>
              <a:rPr lang="ro-RO" sz="2400" b="1" dirty="0"/>
              <a:t>or. Telenesti</a:t>
            </a:r>
            <a:endParaRPr lang="en-US" sz="2400" b="1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232C924-3DEE-4BA1-807F-390D58C2DE74}"/>
              </a:ext>
            </a:extLst>
          </p:cNvPr>
          <p:cNvSpPr txBox="1"/>
          <p:nvPr/>
        </p:nvSpPr>
        <p:spPr>
          <a:xfrm>
            <a:off x="0" y="603686"/>
            <a:ext cx="13716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6400" b="1" dirty="0">
                <a:solidFill>
                  <a:schemeClr val="accent6">
                    <a:lumMod val="75000"/>
                  </a:schemeClr>
                </a:solidFill>
              </a:rPr>
              <a:t>BUGETUL</a:t>
            </a:r>
            <a:r>
              <a:rPr lang="en-US" sz="6400" b="1" dirty="0">
                <a:solidFill>
                  <a:schemeClr val="accent6">
                    <a:lumMod val="75000"/>
                  </a:schemeClr>
                </a:solidFill>
              </a:rPr>
              <a:t>    EXECUTAT    2 0 2 </a:t>
            </a:r>
            <a:r>
              <a:rPr lang="ro-RO" sz="6400" b="1" dirty="0">
                <a:solidFill>
                  <a:schemeClr val="accent6">
                    <a:lumMod val="75000"/>
                  </a:schemeClr>
                </a:solidFill>
              </a:rPr>
              <a:t>5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CB730F0-0678-4158-8BED-41B511827768}"/>
              </a:ext>
            </a:extLst>
          </p:cNvPr>
          <p:cNvSpPr txBox="1"/>
          <p:nvPr/>
        </p:nvSpPr>
        <p:spPr>
          <a:xfrm>
            <a:off x="6902169" y="1927923"/>
            <a:ext cx="655072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dirty="0"/>
              <a:t>Bugetul constă din:</a:t>
            </a:r>
          </a:p>
          <a:p>
            <a:pPr algn="ctr"/>
            <a:r>
              <a:rPr lang="ro-RO" b="1" dirty="0"/>
              <a:t>VENITURI</a:t>
            </a:r>
            <a:r>
              <a:rPr lang="ro-RO" dirty="0"/>
              <a:t> (de unde vin banii) și </a:t>
            </a:r>
            <a:br>
              <a:rPr lang="en-US" dirty="0"/>
            </a:br>
            <a:r>
              <a:rPr lang="ro-RO" b="1" dirty="0"/>
              <a:t>CHELTUIELI</a:t>
            </a:r>
            <a:r>
              <a:rPr lang="ro-RO" dirty="0"/>
              <a:t> (unde au fost direcționate).</a:t>
            </a:r>
          </a:p>
          <a:p>
            <a:pPr algn="just"/>
            <a:endParaRPr lang="ro-RO" sz="600" dirty="0"/>
          </a:p>
          <a:p>
            <a:pPr algn="ctr"/>
            <a:r>
              <a:rPr lang="ro-RO" sz="2000" b="1" dirty="0"/>
              <a:t>Propunem spre atenția Dumneavoastră bugetul executat (îndeplinit) pentru</a:t>
            </a:r>
            <a:r>
              <a:rPr lang="ro-RO" sz="2000" b="1" dirty="0">
                <a:solidFill>
                  <a:schemeClr val="accent6">
                    <a:lumMod val="75000"/>
                  </a:schemeClr>
                </a:solidFill>
              </a:rPr>
              <a:t> anul 2025</a:t>
            </a:r>
          </a:p>
        </p:txBody>
      </p:sp>
      <p:pic>
        <p:nvPicPr>
          <p:cNvPr id="1026" name="Picture 2" descr="Stema de stat a Republicii Moldova">
            <a:extLst>
              <a:ext uri="{FF2B5EF4-FFF2-40B4-BE49-F238E27FC236}">
                <a16:creationId xmlns:a16="http://schemas.microsoft.com/office/drawing/2014/main" id="{24161F9C-1FEC-47B8-85FD-DCA0D0266E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7765" y="119353"/>
            <a:ext cx="468423" cy="589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C19E9BE6-6C24-45B9-BF1A-69AB88266C30}"/>
              </a:ext>
            </a:extLst>
          </p:cNvPr>
          <p:cNvSpPr txBox="1"/>
          <p:nvPr/>
        </p:nvSpPr>
        <p:spPr>
          <a:xfrm>
            <a:off x="214504" y="3813768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3200" b="1" dirty="0">
                <a:solidFill>
                  <a:schemeClr val="accent6">
                    <a:lumMod val="75000"/>
                  </a:schemeClr>
                </a:solidFill>
              </a:rPr>
              <a:t>Venituri –  44026756,71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</a:rPr>
              <a:t>lei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2EDEE90-400D-4F07-968B-9D506C16BA93}"/>
              </a:ext>
            </a:extLst>
          </p:cNvPr>
          <p:cNvCxnSpPr>
            <a:cxnSpLocks/>
          </p:cNvCxnSpPr>
          <p:nvPr/>
        </p:nvCxnSpPr>
        <p:spPr>
          <a:xfrm>
            <a:off x="-10960" y="3632577"/>
            <a:ext cx="685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62CF24E6-D511-4374-A2EF-253F714E9E2A}"/>
              </a:ext>
            </a:extLst>
          </p:cNvPr>
          <p:cNvSpPr txBox="1"/>
          <p:nvPr/>
        </p:nvSpPr>
        <p:spPr>
          <a:xfrm>
            <a:off x="-10864" y="5927928"/>
            <a:ext cx="68470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o-RO" sz="2000" b="1" dirty="0">
                <a:solidFill>
                  <a:schemeClr val="accent6">
                    <a:lumMod val="75000"/>
                  </a:schemeClr>
                </a:solidFill>
              </a:rPr>
              <a:t>Venituri colectate local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 – </a:t>
            </a:r>
            <a:r>
              <a:rPr lang="ro-MO" sz="2000" b="1" dirty="0">
                <a:solidFill>
                  <a:schemeClr val="accent6">
                    <a:lumMod val="75000"/>
                  </a:schemeClr>
                </a:solidFill>
              </a:rPr>
              <a:t>4737020,15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lei</a:t>
            </a:r>
            <a:endParaRPr lang="en-US" sz="2000" dirty="0"/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9635ED26-CC7E-4045-93DA-0C8F292EC6D3}"/>
              </a:ext>
            </a:extLst>
          </p:cNvPr>
          <p:cNvCxnSpPr>
            <a:cxnSpLocks/>
          </p:cNvCxnSpPr>
          <p:nvPr/>
        </p:nvCxnSpPr>
        <p:spPr>
          <a:xfrm>
            <a:off x="6964400" y="8598517"/>
            <a:ext cx="6731315" cy="5353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3DEBCF7C-E2A5-4686-8C2D-0166E2E4A057}"/>
              </a:ext>
            </a:extLst>
          </p:cNvPr>
          <p:cNvCxnSpPr>
            <a:cxnSpLocks/>
          </p:cNvCxnSpPr>
          <p:nvPr/>
        </p:nvCxnSpPr>
        <p:spPr>
          <a:xfrm>
            <a:off x="-30894" y="8598517"/>
            <a:ext cx="6858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F0022081-C89B-469B-8E9E-64F81F3DFB0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6744262"/>
              </p:ext>
            </p:extLst>
          </p:nvPr>
        </p:nvGraphicFramePr>
        <p:xfrm>
          <a:off x="166974" y="6174706"/>
          <a:ext cx="6735195" cy="24197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9" name="Rectangle 58">
            <a:extLst>
              <a:ext uri="{FF2B5EF4-FFF2-40B4-BE49-F238E27FC236}">
                <a16:creationId xmlns:a16="http://schemas.microsoft.com/office/drawing/2014/main" id="{4FF24A9B-EE92-4915-ABD4-CAD224857DB4}"/>
              </a:ext>
            </a:extLst>
          </p:cNvPr>
          <p:cNvSpPr/>
          <p:nvPr/>
        </p:nvSpPr>
        <p:spPr>
          <a:xfrm>
            <a:off x="6964400" y="12968037"/>
            <a:ext cx="6688017" cy="721210"/>
          </a:xfrm>
          <a:prstGeom prst="rect">
            <a:avLst/>
          </a:prstGeom>
          <a:solidFill>
            <a:srgbClr val="3486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o-RO" sz="1200" dirty="0">
                <a:solidFill>
                  <a:schemeClr val="bg1"/>
                </a:solidFill>
              </a:rPr>
              <a:t>Materialul a fost creat cu suportul </a:t>
            </a:r>
            <a:r>
              <a:rPr lang="ro-RO" sz="1200" b="1" dirty="0">
                <a:solidFill>
                  <a:schemeClr val="bg1"/>
                </a:solidFill>
              </a:rPr>
              <a:t>Programului Comunitatea Mea</a:t>
            </a:r>
            <a:r>
              <a:rPr lang="ro-RO" sz="1200" dirty="0">
                <a:solidFill>
                  <a:schemeClr val="bg1"/>
                </a:solidFill>
              </a:rPr>
              <a:t>, </a:t>
            </a:r>
          </a:p>
          <a:p>
            <a:pPr algn="ctr"/>
            <a:r>
              <a:rPr lang="ro-RO" sz="1200" dirty="0">
                <a:solidFill>
                  <a:schemeClr val="bg1"/>
                </a:solidFill>
              </a:rPr>
              <a:t>finanțat de Guvernul Statelor Unite/USAID și implementat de IREX.  </a:t>
            </a:r>
            <a:endParaRPr lang="en-US" sz="1200" dirty="0">
              <a:solidFill>
                <a:schemeClr val="bg1"/>
              </a:solidFill>
            </a:endParaRPr>
          </a:p>
        </p:txBody>
      </p:sp>
      <p:graphicFrame>
        <p:nvGraphicFramePr>
          <p:cNvPr id="60" name="Chart 59">
            <a:extLst>
              <a:ext uri="{FF2B5EF4-FFF2-40B4-BE49-F238E27FC236}">
                <a16:creationId xmlns:a16="http://schemas.microsoft.com/office/drawing/2014/main" id="{E700857C-2CED-4525-B6EA-8B11280C0D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3415699"/>
              </p:ext>
            </p:extLst>
          </p:nvPr>
        </p:nvGraphicFramePr>
        <p:xfrm>
          <a:off x="289446" y="8958936"/>
          <a:ext cx="6342742" cy="39023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61" name="TextBox 60">
            <a:extLst>
              <a:ext uri="{FF2B5EF4-FFF2-40B4-BE49-F238E27FC236}">
                <a16:creationId xmlns:a16="http://schemas.microsoft.com/office/drawing/2014/main" id="{98E5A087-24DE-4196-8A01-BDC793CD8C14}"/>
              </a:ext>
            </a:extLst>
          </p:cNvPr>
          <p:cNvSpPr txBox="1"/>
          <p:nvPr/>
        </p:nvSpPr>
        <p:spPr>
          <a:xfrm>
            <a:off x="180867" y="8661533"/>
            <a:ext cx="684704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o-RO" sz="2000" b="1" dirty="0">
                <a:solidFill>
                  <a:schemeClr val="accent6">
                    <a:lumMod val="75000"/>
                  </a:schemeClr>
                </a:solidFill>
              </a:rPr>
              <a:t>Structura veniturilor </a:t>
            </a:r>
            <a:r>
              <a:rPr lang="en-US" sz="2000" b="1" dirty="0" err="1">
                <a:solidFill>
                  <a:schemeClr val="accent6">
                    <a:lumMod val="75000"/>
                  </a:schemeClr>
                </a:solidFill>
              </a:rPr>
              <a:t>colectate</a:t>
            </a:r>
            <a:r>
              <a:rPr lang="en-US" sz="2000" b="1" dirty="0">
                <a:solidFill>
                  <a:schemeClr val="accent6">
                    <a:lumMod val="75000"/>
                  </a:schemeClr>
                </a:solidFill>
              </a:rPr>
              <a:t> local</a:t>
            </a:r>
            <a:endParaRPr lang="en-US" sz="2000" dirty="0"/>
          </a:p>
        </p:txBody>
      </p:sp>
      <p:graphicFrame>
        <p:nvGraphicFramePr>
          <p:cNvPr id="28" name="Chart 27">
            <a:extLst>
              <a:ext uri="{FF2B5EF4-FFF2-40B4-BE49-F238E27FC236}">
                <a16:creationId xmlns:a16="http://schemas.microsoft.com/office/drawing/2014/main" id="{89C786A3-8540-70AC-C538-B61AEB32D14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4828714"/>
              </p:ext>
            </p:extLst>
          </p:nvPr>
        </p:nvGraphicFramePr>
        <p:xfrm>
          <a:off x="-1591733" y="4402644"/>
          <a:ext cx="9059333" cy="1407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pic>
        <p:nvPicPr>
          <p:cNvPr id="37" name="Picture 36">
            <a:extLst>
              <a:ext uri="{FF2B5EF4-FFF2-40B4-BE49-F238E27FC236}">
                <a16:creationId xmlns:a16="http://schemas.microsoft.com/office/drawing/2014/main" id="{70023234-115A-40F4-A86A-202B3CBC8F51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178" y="13083802"/>
            <a:ext cx="1396364" cy="543185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9B01C023-111B-405B-BA47-7862044450B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2335" y="13077844"/>
            <a:ext cx="1086370" cy="543185"/>
          </a:xfrm>
          <a:prstGeom prst="rect">
            <a:avLst/>
          </a:prstGeom>
        </p:spPr>
      </p:pic>
      <p:sp>
        <p:nvSpPr>
          <p:cNvPr id="24" name="TextBox 23">
            <a:extLst>
              <a:ext uri="{FF2B5EF4-FFF2-40B4-BE49-F238E27FC236}">
                <a16:creationId xmlns:a16="http://schemas.microsoft.com/office/drawing/2014/main" id="{0D81CF44-5A3E-9C9E-B516-B92570753B14}"/>
              </a:ext>
            </a:extLst>
          </p:cNvPr>
          <p:cNvSpPr txBox="1"/>
          <p:nvPr/>
        </p:nvSpPr>
        <p:spPr>
          <a:xfrm>
            <a:off x="6847393" y="8621235"/>
            <a:ext cx="68470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</a:rPr>
              <a:t>Actvitati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</a:rPr>
              <a:t>majore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200" b="1" dirty="0" err="1">
                <a:solidFill>
                  <a:schemeClr val="accent6">
                    <a:lumMod val="75000"/>
                  </a:schemeClr>
                </a:solidFill>
              </a:rPr>
              <a:t>realizate</a:t>
            </a:r>
            <a:endParaRPr lang="en-US" sz="3200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4327F3A-148E-E7D7-6919-778472F6F1B1}"/>
              </a:ext>
            </a:extLst>
          </p:cNvPr>
          <p:cNvSpPr txBox="1"/>
          <p:nvPr/>
        </p:nvSpPr>
        <p:spPr>
          <a:xfrm>
            <a:off x="7083813" y="9206010"/>
            <a:ext cx="64948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,,</a:t>
            </a:r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Construcția a două rezervoare de apă potabilă supraterane cu V=500m3 în orașul Telenești,, în cadrul programului de dezvoltare locală “Satul European” ediția 2024, din mijloacele ONDRL conform Contractului de finanțare nr.TL 11 437 SE-2  cu  suma totală </a:t>
            </a:r>
            <a:r>
              <a:rPr lang="ro-RO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5993,0 mii lei</a:t>
            </a:r>
          </a:p>
          <a:p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,,</a:t>
            </a:r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Reducerea dependenței energetice prin montarea sistemelor fotovoltaice la 5 instituții publice din or. Telenești conform contractului de finanțare nr.TL 31 012 SE-2  Gr. </a:t>
            </a:r>
            <a:r>
              <a:rPr lang="ro-RO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Andrieș cu </a:t>
            </a:r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suma de </a:t>
            </a:r>
            <a:r>
              <a:rPr lang="ro-RO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846,1 mii lei,</a:t>
            </a:r>
          </a:p>
          <a:p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implementarea </a:t>
            </a:r>
            <a:r>
              <a:rPr lang="ro-RO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proiectului,,Mă</a:t>
            </a:r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implic,,-</a:t>
            </a:r>
            <a:r>
              <a:rPr lang="ro-RO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4596,0 mii lei</a:t>
            </a:r>
          </a:p>
          <a:p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implementarea proiectelor din cadrul Programului Diaspora Acasă Reușește  „DAR 1+3”-</a:t>
            </a:r>
            <a:r>
              <a:rPr lang="ro-RO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300,0  mii lei</a:t>
            </a:r>
          </a:p>
          <a:p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implimentarea</a:t>
            </a:r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proiectului,, Îmbunătățirii serviciului de management al deșeurilor în teritoriul primăriei orașului </a:t>
            </a:r>
            <a:r>
              <a:rPr lang="ro-RO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Telenești”de</a:t>
            </a:r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1892,5 mii lei </a:t>
            </a:r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unde 1702,0 mii lei este valoarea eligibilă nerambursabilă acordată de Fondul </a:t>
            </a:r>
            <a:r>
              <a:rPr lang="ro-RO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national</a:t>
            </a:r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 Mediu</a:t>
            </a:r>
          </a:p>
          <a:p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12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implimentarea</a:t>
            </a:r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proiectului nr.TL-23037-DR,,Modernizarea infrastructurii spațiilor publice în zona de revitalizare din or. Telenești,, cu suma totală a proiectului de </a:t>
            </a:r>
            <a:r>
              <a:rPr lang="ro-RO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31435,4 mii lei </a:t>
            </a:r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contribuția primăriei este de 3152,54 mii lei(pentru anul </a:t>
            </a:r>
            <a:r>
              <a:rPr lang="ro-RO" sz="12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2025-1576,3 mii lei</a:t>
            </a:r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</a:p>
          <a:p>
            <a:r>
              <a:rPr lang="ro-RO" sz="1200" dirty="0">
                <a:latin typeface="Times New Roman" panose="02020603050405020304" pitchFamily="18" charset="0"/>
              </a:rPr>
              <a:t>Asfaltarea drumurilor din or. Telenești sat. Mihalașa și Mihalașa Nouă-8528,5 mii lei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828445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4227</TotalTime>
  <Words>377</Words>
  <Application>Microsoft Office PowerPoint</Application>
  <PresentationFormat>Particularizare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4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Igor Mironiuc</dc:creator>
  <cp:lastModifiedBy>ContabilSef</cp:lastModifiedBy>
  <cp:revision>147</cp:revision>
  <cp:lastPrinted>2023-03-17T07:40:44Z</cp:lastPrinted>
  <dcterms:created xsi:type="dcterms:W3CDTF">2020-06-05T11:53:01Z</dcterms:created>
  <dcterms:modified xsi:type="dcterms:W3CDTF">2026-03-09T15:05:15Z</dcterms:modified>
</cp:coreProperties>
</file>