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0" r:id="rId5"/>
  </p:sldIdLst>
  <p:sldSz cx="6858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60"/>
    <a:srgbClr val="EFF3D5"/>
    <a:srgbClr val="68829E"/>
    <a:srgbClr val="E5EBBB"/>
    <a:srgbClr val="D7E098"/>
    <a:srgbClr val="AEBD38"/>
    <a:srgbClr val="598234"/>
    <a:srgbClr val="A6D18B"/>
    <a:srgbClr val="F6FAF4"/>
    <a:srgbClr val="41C7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E6A5DA-00E2-470C-A524-60A701E19C78}" v="1" dt="2024-10-30T13:32:29.826"/>
    <p1510:client id="{B2B818EA-0938-470F-9E4A-EBDB1818FA2D}" v="1" dt="2024-10-31T07:39:08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6" autoAdjust="0"/>
    <p:restoredTop sz="94660"/>
  </p:normalViewPr>
  <p:slideViewPr>
    <p:cSldViewPr snapToGrid="0">
      <p:cViewPr varScale="1">
        <p:scale>
          <a:sx n="62" d="100"/>
          <a:sy n="62" d="100"/>
        </p:scale>
        <p:origin x="3902" y="91"/>
      </p:cViewPr>
      <p:guideLst>
        <p:guide orient="horz" pos="4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76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13604549431323"/>
          <c:y val="1.2879849169006837E-2"/>
          <c:w val="0.47942507365385056"/>
          <c:h val="0.912606974267217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>
                <a:alpha val="98824"/>
              </a:srgb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5722400</c:v>
                </c:pt>
                <c:pt idx="1">
                  <c:v>12689000</c:v>
                </c:pt>
                <c:pt idx="2">
                  <c:v>19773000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B6-43F4-BAB6-5B5E76A0E1AF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B6-43F4-BAB6-5B5E76A0E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3675776"/>
        <c:axId val="438300752"/>
      </c:barChart>
      <c:catAx>
        <c:axId val="433675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8300752"/>
        <c:crosses val="autoZero"/>
        <c:auto val="0"/>
        <c:lblAlgn val="ctr"/>
        <c:lblOffset val="100"/>
        <c:noMultiLvlLbl val="0"/>
      </c:catAx>
      <c:valAx>
        <c:axId val="43830075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367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297256375073422"/>
          <c:y val="7.3209779820408077E-2"/>
          <c:w val="0.52062093153280431"/>
          <c:h val="0.900168482063079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576155932207383E-2"/>
                  <c:y val="-0.124219349853528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4B-41B8-BD29-B93086B408C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Încasări din impozite locale</c:v>
                </c:pt>
                <c:pt idx="1">
                  <c:v>Încasări din servicii APL</c:v>
                </c:pt>
                <c:pt idx="2">
                  <c:v>Încasări din taxe locale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14272400</c:v>
                </c:pt>
                <c:pt idx="1">
                  <c:v>1336200</c:v>
                </c:pt>
                <c:pt idx="2">
                  <c:v>2802800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7-4FA6-AF7C-592F4373544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78538736"/>
        <c:axId val="678537904"/>
      </c:barChart>
      <c:catAx>
        <c:axId val="67853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78537904"/>
        <c:crosses val="autoZero"/>
        <c:auto val="1"/>
        <c:lblAlgn val="ctr"/>
        <c:lblOffset val="100"/>
        <c:noMultiLvlLbl val="0"/>
      </c:catAx>
      <c:valAx>
        <c:axId val="678537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785387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39960023324589"/>
          <c:y val="2.1550889906056091E-2"/>
          <c:w val="0.45288297650670406"/>
          <c:h val="0.97744918093421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2.5925929706318126E-2"/>
                  <c:y val="-7.56732970363388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D2-4079-AE86-82956D2F5217}"/>
                </c:ext>
              </c:extLst>
            </c:dLbl>
            <c:dLbl>
              <c:idx val="7"/>
              <c:layout>
                <c:manualLayout>
                  <c:x val="-0.18703706430986647"/>
                  <c:y val="-5.60542941009917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D2-4079-AE86-82956D2F52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Fondul de rezervă</c:v>
                </c:pt>
                <c:pt idx="1">
                  <c:v>Reparație drumuri</c:v>
                </c:pt>
                <c:pt idx="2">
                  <c:v>Instituții de cultură, bibliotecă, sport</c:v>
                </c:pt>
                <c:pt idx="3">
                  <c:v>Primărie și Consiliul Local</c:v>
                </c:pt>
                <c:pt idx="4">
                  <c:v>Amenajare teritoriu</c:v>
                </c:pt>
                <c:pt idx="5">
                  <c:v>Grădiniță</c:v>
                </c:pt>
                <c:pt idx="6">
                  <c:v>Iluminatul  stradal</c:v>
                </c:pt>
                <c:pt idx="7">
                  <c:v>Vânzarea cumpărarea terenului proprietate publică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398400</c:v>
                </c:pt>
                <c:pt idx="1">
                  <c:v>2468300</c:v>
                </c:pt>
                <c:pt idx="2">
                  <c:v>2793886.7</c:v>
                </c:pt>
                <c:pt idx="3">
                  <c:v>6844278</c:v>
                </c:pt>
                <c:pt idx="4">
                  <c:v>9439935</c:v>
                </c:pt>
                <c:pt idx="5">
                  <c:v>16539600</c:v>
                </c:pt>
                <c:pt idx="6">
                  <c:v>700000</c:v>
                </c:pt>
                <c:pt idx="7">
                  <c:v>-1000000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13-4BB4-99D2-506F6B5FD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4299488"/>
        <c:axId val="444307392"/>
      </c:barChart>
      <c:catAx>
        <c:axId val="44429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4307392"/>
        <c:crosses val="autoZero"/>
        <c:auto val="1"/>
        <c:lblAlgn val="ctr"/>
        <c:lblOffset val="100"/>
        <c:noMultiLvlLbl val="0"/>
      </c:catAx>
      <c:valAx>
        <c:axId val="44430739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44429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9835-6F95-480E-9257-B016EE2C709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7475" y="1143000"/>
            <a:ext cx="1543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B98E-EC3E-4189-813D-BF84685A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B98E-EC3E-4189-813D-BF84685A4F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9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44726"/>
            <a:ext cx="5829300" cy="47752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204076"/>
            <a:ext cx="5143500" cy="33115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4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7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0250"/>
            <a:ext cx="1478756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0250"/>
            <a:ext cx="435054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1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6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419479"/>
            <a:ext cx="5915025" cy="570547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9178929"/>
            <a:ext cx="5915025" cy="30003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2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0253"/>
            <a:ext cx="5915025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362326"/>
            <a:ext cx="2901255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010150"/>
            <a:ext cx="290125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362326"/>
            <a:ext cx="2915543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010150"/>
            <a:ext cx="2915543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9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974853"/>
            <a:ext cx="3471863" cy="97472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974853"/>
            <a:ext cx="3471863" cy="974725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2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730253"/>
            <a:ext cx="591502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651250"/>
            <a:ext cx="591502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B97E-05FE-4B16-A557-75A33946204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2712703"/>
            <a:ext cx="231457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5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3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7F0FC02-4B78-43F6-BC93-40E605910B3C}"/>
              </a:ext>
            </a:extLst>
          </p:cNvPr>
          <p:cNvGrpSpPr/>
          <p:nvPr/>
        </p:nvGrpSpPr>
        <p:grpSpPr>
          <a:xfrm>
            <a:off x="-163791" y="666750"/>
            <a:ext cx="4290776" cy="1258771"/>
            <a:chOff x="-163791" y="666750"/>
            <a:chExt cx="4290776" cy="1258771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654BEB4-BA2D-40B3-AFFA-B3BB6667CACD}"/>
                </a:ext>
              </a:extLst>
            </p:cNvPr>
            <p:cNvSpPr txBox="1"/>
            <p:nvPr/>
          </p:nvSpPr>
          <p:spPr>
            <a:xfrm>
              <a:off x="-163791" y="703933"/>
              <a:ext cx="404271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6000" b="1" dirty="0">
                  <a:solidFill>
                    <a:srgbClr val="505160"/>
                  </a:solidFill>
                </a:rPr>
                <a:t>BUGETUL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5EF0CB7-AA43-4465-AB37-EA21A3F50186}"/>
                </a:ext>
              </a:extLst>
            </p:cNvPr>
            <p:cNvSpPr txBox="1"/>
            <p:nvPr/>
          </p:nvSpPr>
          <p:spPr>
            <a:xfrm>
              <a:off x="1208525" y="1279190"/>
              <a:ext cx="2918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200" b="1" dirty="0">
                  <a:solidFill>
                    <a:srgbClr val="505160"/>
                  </a:solidFill>
                </a:rPr>
                <a:t> </a:t>
              </a:r>
              <a:r>
                <a:rPr lang="ro-RO" sz="3600" b="1" i="1" dirty="0">
                  <a:solidFill>
                    <a:srgbClr val="505160"/>
                  </a:solidFill>
                </a:rPr>
                <a:t>proiect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1853BF7-3EF5-47BB-AD57-E929AA428689}"/>
                </a:ext>
              </a:extLst>
            </p:cNvPr>
            <p:cNvCxnSpPr>
              <a:cxnSpLocks/>
            </p:cNvCxnSpPr>
            <p:nvPr/>
          </p:nvCxnSpPr>
          <p:spPr>
            <a:xfrm>
              <a:off x="3604260" y="666750"/>
              <a:ext cx="0" cy="902968"/>
            </a:xfrm>
            <a:prstGeom prst="line">
              <a:avLst/>
            </a:prstGeom>
            <a:ln w="12700">
              <a:solidFill>
                <a:srgbClr val="5051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94A947A-0D44-4027-A16E-08A81B395C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152067"/>
              </p:ext>
            </p:extLst>
          </p:nvPr>
        </p:nvGraphicFramePr>
        <p:xfrm>
          <a:off x="137295" y="4028725"/>
          <a:ext cx="6521044" cy="156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9422A7A-B98D-4F2D-8923-29AACFAE63D0}"/>
              </a:ext>
            </a:extLst>
          </p:cNvPr>
          <p:cNvCxnSpPr>
            <a:cxnSpLocks/>
          </p:cNvCxnSpPr>
          <p:nvPr/>
        </p:nvCxnSpPr>
        <p:spPr>
          <a:xfrm>
            <a:off x="-10960" y="3566318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5162E6CF-AAD1-4DDC-97ED-EB74FCE4C531}"/>
              </a:ext>
            </a:extLst>
          </p:cNvPr>
          <p:cNvSpPr txBox="1"/>
          <p:nvPr/>
        </p:nvSpPr>
        <p:spPr>
          <a:xfrm>
            <a:off x="-1262" y="3617722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Venituri – 38184400,0</a:t>
            </a:r>
            <a:r>
              <a:rPr lang="en-US" sz="2700" b="1" dirty="0">
                <a:solidFill>
                  <a:srgbClr val="505160"/>
                </a:solidFill>
              </a:rPr>
              <a:t>lei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B1BB20-E13E-40CF-A314-3A92B6E82BFC}"/>
              </a:ext>
            </a:extLst>
          </p:cNvPr>
          <p:cNvSpPr txBox="1"/>
          <p:nvPr/>
        </p:nvSpPr>
        <p:spPr>
          <a:xfrm>
            <a:off x="-10609" y="7952889"/>
            <a:ext cx="68689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Cheltuieli </a:t>
            </a:r>
            <a:r>
              <a:rPr lang="ro-RO" sz="2700" b="1">
                <a:solidFill>
                  <a:srgbClr val="505160"/>
                </a:solidFill>
              </a:rPr>
              <a:t>– 38184400,0</a:t>
            </a:r>
            <a:r>
              <a:rPr lang="en-US" sz="2700" b="1">
                <a:solidFill>
                  <a:srgbClr val="505160"/>
                </a:solidFill>
              </a:rPr>
              <a:t>lei</a:t>
            </a:r>
            <a:endParaRPr lang="en-US" sz="2700" b="1" dirty="0">
              <a:solidFill>
                <a:srgbClr val="505160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9CCC7F-8FA5-4581-9555-5F29DF4F218C}"/>
              </a:ext>
            </a:extLst>
          </p:cNvPr>
          <p:cNvCxnSpPr>
            <a:cxnSpLocks/>
          </p:cNvCxnSpPr>
          <p:nvPr/>
        </p:nvCxnSpPr>
        <p:spPr>
          <a:xfrm>
            <a:off x="-5115" y="7852571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F3371E5-50AA-4E1F-A352-EA66C25CE42D}"/>
              </a:ext>
            </a:extLst>
          </p:cNvPr>
          <p:cNvSpPr/>
          <p:nvPr/>
        </p:nvSpPr>
        <p:spPr>
          <a:xfrm>
            <a:off x="0" y="12994790"/>
            <a:ext cx="6858000" cy="72121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36D69-43D3-49CF-B55D-6654525F8516}"/>
              </a:ext>
            </a:extLst>
          </p:cNvPr>
          <p:cNvSpPr txBox="1"/>
          <p:nvPr/>
        </p:nvSpPr>
        <p:spPr>
          <a:xfrm>
            <a:off x="57627" y="13042916"/>
            <a:ext cx="671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dirty="0">
                <a:solidFill>
                  <a:schemeClr val="bg1"/>
                </a:solidFill>
              </a:rPr>
              <a:t>Elaborarea acestui materiale este dovada și angajamentul primăriei față de guvernarea transparentă și responsabilă. Materialul a fost creat cu suportul </a:t>
            </a:r>
            <a:r>
              <a:rPr lang="ro-RO" sz="1200" b="1" dirty="0">
                <a:solidFill>
                  <a:schemeClr val="bg1"/>
                </a:solidFill>
              </a:rPr>
              <a:t>Programului Comunitatea Mea</a:t>
            </a:r>
            <a:r>
              <a:rPr lang="ro-RO" sz="12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o-RO" sz="1200" dirty="0">
                <a:solidFill>
                  <a:schemeClr val="bg1"/>
                </a:solidFill>
              </a:rPr>
              <a:t>finanțat de Guvernul Statelor Unite/USAID și implementat de IREX. 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FD3701-DF61-4415-8EBC-CC503737BB84}"/>
              </a:ext>
            </a:extLst>
          </p:cNvPr>
          <p:cNvSpPr txBox="1"/>
          <p:nvPr/>
        </p:nvSpPr>
        <p:spPr>
          <a:xfrm>
            <a:off x="10960" y="5554335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dirty="0">
                <a:solidFill>
                  <a:srgbClr val="505160"/>
                </a:solidFill>
              </a:rPr>
              <a:t>Banii acumulați local</a:t>
            </a:r>
            <a:r>
              <a:rPr lang="en-US" sz="2000" b="1" dirty="0">
                <a:solidFill>
                  <a:srgbClr val="505160"/>
                </a:solidFill>
              </a:rPr>
              <a:t> – </a:t>
            </a:r>
            <a:r>
              <a:rPr lang="ro-RO" sz="2000" b="1" dirty="0">
                <a:solidFill>
                  <a:srgbClr val="505160"/>
                </a:solidFill>
              </a:rPr>
              <a:t>18411400,0</a:t>
            </a:r>
            <a:r>
              <a:rPr lang="en-US" sz="2000" b="1" dirty="0">
                <a:solidFill>
                  <a:srgbClr val="505160"/>
                </a:solidFill>
              </a:rPr>
              <a:t>lei</a:t>
            </a:r>
            <a:endParaRPr lang="en-US" sz="2000" dirty="0">
              <a:solidFill>
                <a:srgbClr val="50516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31898B-C47F-46A8-9895-50EEE80E5553}"/>
              </a:ext>
            </a:extLst>
          </p:cNvPr>
          <p:cNvSpPr txBox="1"/>
          <p:nvPr/>
        </p:nvSpPr>
        <p:spPr>
          <a:xfrm>
            <a:off x="2577061" y="187969"/>
            <a:ext cx="420950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>
                <a:solidFill>
                  <a:srgbClr val="505160"/>
                </a:solidFill>
              </a:rPr>
              <a:t>Prim</a:t>
            </a:r>
            <a:r>
              <a:rPr lang="ro-RO" sz="2250" b="1" dirty="0">
                <a:solidFill>
                  <a:srgbClr val="505160"/>
                </a:solidFill>
              </a:rPr>
              <a:t>ă</a:t>
            </a:r>
            <a:r>
              <a:rPr lang="en-US" sz="2250" b="1" dirty="0">
                <a:solidFill>
                  <a:srgbClr val="505160"/>
                </a:solidFill>
              </a:rPr>
              <a:t>ria </a:t>
            </a:r>
            <a:r>
              <a:rPr lang="ro-RO" sz="2250" b="1" dirty="0">
                <a:solidFill>
                  <a:srgbClr val="505160"/>
                </a:solidFill>
              </a:rPr>
              <a:t>or. Telenești</a:t>
            </a:r>
            <a:endParaRPr lang="en-US" sz="2250" b="1" dirty="0">
              <a:solidFill>
                <a:srgbClr val="50516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5A27EEE-58D8-4329-A3C8-FD0BBEF4A1DD}"/>
              </a:ext>
            </a:extLst>
          </p:cNvPr>
          <p:cNvSpPr txBox="1"/>
          <p:nvPr/>
        </p:nvSpPr>
        <p:spPr>
          <a:xfrm>
            <a:off x="137295" y="1699302"/>
            <a:ext cx="65507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dirty="0">
                <a:solidFill>
                  <a:srgbClr val="505160"/>
                </a:solidFill>
              </a:rPr>
              <a:t>Stimați cetățeni, propunem atenției Dumneavoastră</a:t>
            </a:r>
            <a:br>
              <a:rPr lang="ro-RO" sz="2000" dirty="0">
                <a:solidFill>
                  <a:srgbClr val="505160"/>
                </a:solidFill>
              </a:rPr>
            </a:br>
            <a:r>
              <a:rPr lang="en-US" sz="2000" dirty="0" err="1">
                <a:solidFill>
                  <a:srgbClr val="505160"/>
                </a:solidFill>
              </a:rPr>
              <a:t>proiectul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bugetului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pentru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anul</a:t>
            </a:r>
            <a:r>
              <a:rPr lang="en-US" sz="2000" dirty="0">
                <a:solidFill>
                  <a:srgbClr val="505160"/>
                </a:solidFill>
              </a:rPr>
              <a:t> 202</a:t>
            </a:r>
            <a:r>
              <a:rPr lang="ro-RO" sz="2000" dirty="0">
                <a:solidFill>
                  <a:srgbClr val="505160"/>
                </a:solidFill>
              </a:rPr>
              <a:t>6.</a:t>
            </a:r>
          </a:p>
          <a:p>
            <a:pPr algn="just"/>
            <a:endParaRPr lang="ro-RO" sz="1000" dirty="0">
              <a:solidFill>
                <a:srgbClr val="505160"/>
              </a:solidFill>
            </a:endParaRPr>
          </a:p>
          <a:p>
            <a:pPr algn="just"/>
            <a:r>
              <a:rPr lang="ro-RO" sz="2000" dirty="0">
                <a:solidFill>
                  <a:srgbClr val="505160"/>
                </a:solidFill>
              </a:rPr>
              <a:t>Mai jos puteți afla ce bani </a:t>
            </a:r>
            <a:r>
              <a:rPr lang="en-US" sz="2000" dirty="0" err="1">
                <a:solidFill>
                  <a:srgbClr val="505160"/>
                </a:solidFill>
              </a:rPr>
              <a:t>planific</a:t>
            </a:r>
            <a:r>
              <a:rPr lang="ro-RO" sz="2000" dirty="0" err="1">
                <a:solidFill>
                  <a:srgbClr val="505160"/>
                </a:solidFill>
              </a:rPr>
              <a:t>ăm</a:t>
            </a:r>
            <a:r>
              <a:rPr lang="ro-RO" sz="2000" dirty="0">
                <a:solidFill>
                  <a:srgbClr val="505160"/>
                </a:solidFill>
              </a:rPr>
              <a:t> să acumulăm, din ce surse, precum și pentru ce scopuri aceste resurse vor fi cheltuite în anul viitor 2026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2A40B30-F74B-4030-B03E-DBC031C800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8495792"/>
              </p:ext>
            </p:extLst>
          </p:nvPr>
        </p:nvGraphicFramePr>
        <p:xfrm>
          <a:off x="57628" y="5855928"/>
          <a:ext cx="6789412" cy="2044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F9EFA925-4D9D-4FCC-B2B7-29871F02B9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8954834"/>
              </p:ext>
            </p:extLst>
          </p:nvPr>
        </p:nvGraphicFramePr>
        <p:xfrm>
          <a:off x="-10962" y="8411805"/>
          <a:ext cx="6857999" cy="4531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908862E-A393-470D-9494-E4EF7DB1F491}"/>
              </a:ext>
            </a:extLst>
          </p:cNvPr>
          <p:cNvSpPr txBox="1"/>
          <p:nvPr/>
        </p:nvSpPr>
        <p:spPr>
          <a:xfrm>
            <a:off x="-5032199" y="-121841"/>
            <a:ext cx="28768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Palitra</a:t>
            </a:r>
            <a:r>
              <a:rPr lang="en-US" dirty="0"/>
              <a:t> de </a:t>
            </a:r>
            <a:r>
              <a:rPr lang="en-US" dirty="0" err="1"/>
              <a:t>culori</a:t>
            </a:r>
            <a:r>
              <a:rPr lang="en-US" dirty="0"/>
              <a:t> </a:t>
            </a:r>
            <a:r>
              <a:rPr lang="en-US" dirty="0" err="1"/>
              <a:t>compatibile</a:t>
            </a:r>
            <a:endParaRPr lang="ru-RU" dirty="0"/>
          </a:p>
          <a:p>
            <a:endParaRPr lang="en-US" dirty="0"/>
          </a:p>
          <a:p>
            <a:r>
              <a:rPr lang="ru-RU" dirty="0"/>
              <a:t>#505160 грозовая туча</a:t>
            </a:r>
          </a:p>
          <a:p>
            <a:endParaRPr lang="en-US" dirty="0"/>
          </a:p>
          <a:p>
            <a:r>
              <a:rPr lang="ru-RU" dirty="0"/>
              <a:t>#68829E водопад</a:t>
            </a:r>
          </a:p>
          <a:p>
            <a:endParaRPr lang="en-US" dirty="0"/>
          </a:p>
          <a:p>
            <a:r>
              <a:rPr lang="ru-RU" dirty="0"/>
              <a:t>#AEBD38 мох</a:t>
            </a:r>
          </a:p>
          <a:p>
            <a:endParaRPr lang="en-US" dirty="0"/>
          </a:p>
          <a:p>
            <a:r>
              <a:rPr lang="ru-RU" dirty="0"/>
              <a:t>#598234 луг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A19CF5-0294-4C52-A71D-C93D3665789F}"/>
              </a:ext>
            </a:extLst>
          </p:cNvPr>
          <p:cNvSpPr/>
          <p:nvPr/>
        </p:nvSpPr>
        <p:spPr>
          <a:xfrm>
            <a:off x="-5951123" y="472234"/>
            <a:ext cx="609600" cy="279400"/>
          </a:xfrm>
          <a:prstGeom prst="rect">
            <a:avLst/>
          </a:prstGeom>
          <a:solidFill>
            <a:srgbClr val="505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34FD92F-EA46-4C03-AFBB-99F5740B4BE3}"/>
              </a:ext>
            </a:extLst>
          </p:cNvPr>
          <p:cNvSpPr/>
          <p:nvPr/>
        </p:nvSpPr>
        <p:spPr>
          <a:xfrm>
            <a:off x="-5951123" y="1031120"/>
            <a:ext cx="609600" cy="27940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38CE8FD-C553-489E-9166-49B808246C48}"/>
              </a:ext>
            </a:extLst>
          </p:cNvPr>
          <p:cNvSpPr/>
          <p:nvPr/>
        </p:nvSpPr>
        <p:spPr>
          <a:xfrm>
            <a:off x="-5951123" y="1556325"/>
            <a:ext cx="609600" cy="279400"/>
          </a:xfrm>
          <a:prstGeom prst="rect">
            <a:avLst/>
          </a:prstGeom>
          <a:solidFill>
            <a:srgbClr val="AEBD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3594C11-C1E8-4151-B1D1-19C84561C986}"/>
              </a:ext>
            </a:extLst>
          </p:cNvPr>
          <p:cNvSpPr/>
          <p:nvPr/>
        </p:nvSpPr>
        <p:spPr>
          <a:xfrm>
            <a:off x="-5913023" y="2081530"/>
            <a:ext cx="609600" cy="279400"/>
          </a:xfrm>
          <a:prstGeom prst="rect">
            <a:avLst/>
          </a:prstGeom>
          <a:solidFill>
            <a:srgbClr val="5982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41">
            <a:extLst>
              <a:ext uri="{FF2B5EF4-FFF2-40B4-BE49-F238E27FC236}">
                <a16:creationId xmlns:a16="http://schemas.microsoft.com/office/drawing/2014/main" id="{B4B7538E-37A6-223E-A7C2-62B1654343FF}"/>
              </a:ext>
            </a:extLst>
          </p:cNvPr>
          <p:cNvSpPr txBox="1"/>
          <p:nvPr/>
        </p:nvSpPr>
        <p:spPr>
          <a:xfrm>
            <a:off x="3359634" y="553179"/>
            <a:ext cx="2782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505160"/>
                </a:solidFill>
              </a:rPr>
              <a:t>202</a:t>
            </a:r>
            <a:r>
              <a:rPr lang="ro-RO" sz="7200" b="1" dirty="0">
                <a:solidFill>
                  <a:srgbClr val="505160"/>
                </a:solidFill>
              </a:rPr>
              <a:t>6</a:t>
            </a:r>
            <a:endParaRPr lang="en-US" sz="7200" b="1" dirty="0">
              <a:solidFill>
                <a:srgbClr val="505160"/>
              </a:solidFill>
            </a:endParaRP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8BD3706F-0431-40B4-A9A2-72831D778D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2855" y="-65508"/>
            <a:ext cx="6121908" cy="102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2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58488C4305C4AADBCAC934C6DA5FA" ma:contentTypeVersion="15" ma:contentTypeDescription="Create a new document." ma:contentTypeScope="" ma:versionID="bbc64622b41f97e9232f56e374ad6fba">
  <xsd:schema xmlns:xsd="http://www.w3.org/2001/XMLSchema" xmlns:xs="http://www.w3.org/2001/XMLSchema" xmlns:p="http://schemas.microsoft.com/office/2006/metadata/properties" xmlns:ns1="http://schemas.microsoft.com/sharepoint/v3" xmlns:ns2="a4a171f7-7c1b-417f-863d-356437942985" xmlns:ns3="28f040e9-7871-4f18-addb-b1dd6301a3da" targetNamespace="http://schemas.microsoft.com/office/2006/metadata/properties" ma:root="true" ma:fieldsID="982632e5b8e8aff4fac7cf17b347bb3c" ns1:_="" ns2:_="" ns3:_="">
    <xsd:import namespace="http://schemas.microsoft.com/sharepoint/v3"/>
    <xsd:import namespace="a4a171f7-7c1b-417f-863d-356437942985"/>
    <xsd:import namespace="28f040e9-7871-4f18-addb-b1dd6301a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171f7-7c1b-417f-863d-356437942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40e9-7871-4f18-addb-b1dd6301a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C07BD5F-E2A9-4463-BCD9-C97378C079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B33AF8-D2C6-4AE4-9D94-0AB5256BBC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4a171f7-7c1b-417f-863d-356437942985"/>
    <ds:schemaRef ds:uri="28f040e9-7871-4f18-addb-b1dd6301a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1CD030-7D40-4D24-A011-6C5EA4090C5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4681</TotalTime>
  <Words>126</Words>
  <Application>Microsoft Office PowerPoint</Application>
  <PresentationFormat>Particularizare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Mironiuc</dc:creator>
  <cp:lastModifiedBy>ContabilSef</cp:lastModifiedBy>
  <cp:revision>146</cp:revision>
  <dcterms:created xsi:type="dcterms:W3CDTF">2020-06-05T11:53:01Z</dcterms:created>
  <dcterms:modified xsi:type="dcterms:W3CDTF">2025-11-28T10:10:11Z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0x01010024E58488C4305C4AADBCAC934C6DA5FA</vt:lpwstr>
  </property>
</Properties>
</file>